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21"/>
  </p:notesMasterIdLst>
  <p:sldIdLst>
    <p:sldId id="256" r:id="rId5"/>
    <p:sldId id="283" r:id="rId6"/>
    <p:sldId id="284" r:id="rId7"/>
    <p:sldId id="285" r:id="rId8"/>
    <p:sldId id="288" r:id="rId9"/>
    <p:sldId id="287" r:id="rId10"/>
    <p:sldId id="290" r:id="rId11"/>
    <p:sldId id="289" r:id="rId12"/>
    <p:sldId id="292" r:id="rId13"/>
    <p:sldId id="294" r:id="rId14"/>
    <p:sldId id="296" r:id="rId15"/>
    <p:sldId id="295" r:id="rId16"/>
    <p:sldId id="293" r:id="rId17"/>
    <p:sldId id="297" r:id="rId18"/>
    <p:sldId id="286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4675" autoAdjust="0"/>
  </p:normalViewPr>
  <p:slideViewPr>
    <p:cSldViewPr snapToGrid="0" snapToObjects="1">
      <p:cViewPr varScale="1">
        <p:scale>
          <a:sx n="74" d="100"/>
          <a:sy n="74" d="100"/>
        </p:scale>
        <p:origin x="1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11C32-EDE3-4DCE-BCCF-D2C1150BD66E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3EB6D-7EE0-4953-A5D4-98D2B7115C9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56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, 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39259"/>
            <a:ext cx="7772400" cy="2361191"/>
          </a:xfrm>
        </p:spPr>
        <p:txBody>
          <a:bodyPr>
            <a:normAutofit fontScale="90000"/>
          </a:bodyPr>
          <a:lstStyle/>
          <a:p>
            <a:r>
              <a:rPr lang="sv-SE" sz="3200" b="1" dirty="0">
                <a:cs typeface="Calisto MT"/>
              </a:rPr>
              <a:t>Morgondagens </a:t>
            </a:r>
            <a:r>
              <a:rPr lang="sv-SE" sz="3200" b="1" dirty="0" smtClean="0">
                <a:cs typeface="Calisto MT"/>
              </a:rPr>
              <a:t>Ledare</a:t>
            </a:r>
            <a:r>
              <a:rPr lang="sv-SE" sz="3200" b="1" dirty="0">
                <a:cs typeface="Calisto MT"/>
              </a:rPr>
              <a:t/>
            </a:r>
            <a:br>
              <a:rPr lang="sv-SE" sz="3200" b="1" dirty="0">
                <a:cs typeface="Calisto MT"/>
              </a:rPr>
            </a:br>
            <a:r>
              <a:rPr lang="sv-SE" sz="2200" b="1" dirty="0" smtClean="0">
                <a:latin typeface="Calisto MT"/>
                <a:cs typeface="Calisto MT"/>
              </a:rPr>
              <a:t/>
            </a:r>
            <a:br>
              <a:rPr lang="sv-SE" sz="2200" b="1" dirty="0" smtClean="0">
                <a:latin typeface="Calisto MT"/>
                <a:cs typeface="Calisto MT"/>
              </a:rPr>
            </a:br>
            <a:r>
              <a:rPr lang="sv-SE" sz="2200" b="1" dirty="0" smtClean="0">
                <a:latin typeface="Calisto MT"/>
                <a:cs typeface="Calisto MT"/>
              </a:rPr>
              <a:t>Självstyrt lärande (SSL)</a:t>
            </a:r>
            <a:br>
              <a:rPr lang="sv-SE" sz="2200" b="1" dirty="0" smtClean="0">
                <a:latin typeface="Calisto MT"/>
                <a:cs typeface="Calisto MT"/>
              </a:rPr>
            </a:br>
            <a:r>
              <a:rPr lang="sv-SE" sz="1800" b="1" dirty="0" err="1" smtClean="0">
                <a:latin typeface="Calisto MT"/>
                <a:cs typeface="Calisto MT"/>
              </a:rPr>
              <a:t>Lärgrupper</a:t>
            </a:r>
            <a:r>
              <a:rPr lang="sv-SE" sz="2200" b="1" dirty="0">
                <a:cs typeface="Calisto MT"/>
              </a:rPr>
              <a:t/>
            </a:r>
            <a:br>
              <a:rPr lang="sv-SE" sz="2200" b="1" dirty="0">
                <a:cs typeface="Calisto MT"/>
              </a:rPr>
            </a:br>
            <a:r>
              <a:rPr lang="sv-SE" sz="1800" dirty="0" smtClean="0">
                <a:cs typeface="Calisto MT"/>
              </a:rPr>
              <a:t>Individuellt lärande tillsammans med andra</a:t>
            </a:r>
            <a:r>
              <a:rPr lang="sv-SE" sz="3600" dirty="0" smtClean="0">
                <a:latin typeface="Calisto MT"/>
                <a:cs typeface="Calisto MT"/>
              </a:rPr>
              <a:t/>
            </a:r>
            <a:br>
              <a:rPr lang="sv-SE" sz="3600" dirty="0" smtClean="0">
                <a:latin typeface="Calisto MT"/>
                <a:cs typeface="Calisto MT"/>
              </a:rPr>
            </a:br>
            <a:r>
              <a:rPr lang="sv-SE" sz="2800" dirty="0" smtClean="0"/>
              <a:t/>
            </a:r>
            <a:br>
              <a:rPr lang="sv-SE" sz="2800" dirty="0" smtClean="0"/>
            </a:br>
            <a:endParaRPr lang="sv-SE" sz="2800" dirty="0">
              <a:latin typeface="Cambria"/>
              <a:cs typeface="Cambria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7518482" y="28053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407652" y="428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03281" y="44368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8078698" y="2692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0" y="3657076"/>
            <a:ext cx="216408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Förberedelser </a:t>
            </a:r>
            <a:r>
              <a:rPr lang="sv-SE" altLang="sv-SE" sz="2900" dirty="0" smtClean="0"/>
              <a:t>- </a:t>
            </a:r>
            <a:r>
              <a:rPr lang="sv-SE" altLang="sv-SE" sz="2900" dirty="0" err="1" smtClean="0"/>
              <a:t>lärgrupp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000" dirty="0"/>
              <a:t>Vad vill jag ha ut av dagens </a:t>
            </a:r>
            <a:r>
              <a:rPr lang="sv-SE" altLang="sv-SE" sz="2000" dirty="0" err="1"/>
              <a:t>lärgrupps</a:t>
            </a:r>
            <a:r>
              <a:rPr lang="sv-SE" altLang="sv-SE" sz="2000" dirty="0"/>
              <a:t>-session?</a:t>
            </a:r>
          </a:p>
          <a:p>
            <a:r>
              <a:rPr lang="sv-SE" altLang="sv-SE" sz="2000" dirty="0"/>
              <a:t>Vilka förväntningar har jag?</a:t>
            </a:r>
          </a:p>
          <a:p>
            <a:r>
              <a:rPr lang="sv-SE" altLang="sv-SE" sz="2000" dirty="0"/>
              <a:t>Vilken slags respons eller feedback vill jag ha?</a:t>
            </a:r>
          </a:p>
          <a:p>
            <a:r>
              <a:rPr lang="sv-SE" altLang="sv-SE" sz="2000" dirty="0"/>
              <a:t>Vad har jag med mig i tankarna från programmet?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5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Regler </a:t>
            </a:r>
            <a:r>
              <a:rPr lang="sv-SE" altLang="sv-SE" sz="2900" dirty="0" smtClean="0"/>
              <a:t>- </a:t>
            </a:r>
            <a:r>
              <a:rPr lang="sv-SE" altLang="sv-SE" sz="2900" dirty="0" err="1" smtClean="0"/>
              <a:t>lärgrupp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sz="2000" dirty="0"/>
              <a:t>Konfidentiellt</a:t>
            </a:r>
          </a:p>
          <a:p>
            <a:r>
              <a:rPr lang="sv-SE" altLang="sv-SE" sz="2000" dirty="0"/>
              <a:t>Aktivt lyssnande</a:t>
            </a:r>
          </a:p>
          <a:p>
            <a:r>
              <a:rPr lang="sv-SE" altLang="sv-SE" sz="2000" dirty="0"/>
              <a:t>?</a:t>
            </a:r>
          </a:p>
          <a:p>
            <a:r>
              <a:rPr lang="sv-SE" altLang="sv-SE" sz="2000" dirty="0"/>
              <a:t>?</a:t>
            </a:r>
          </a:p>
          <a:p>
            <a:r>
              <a:rPr lang="sv-SE" altLang="sv-SE" sz="2000" dirty="0"/>
              <a:t>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81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 err="1"/>
              <a:t>Verktyg</a:t>
            </a:r>
            <a:r>
              <a:rPr lang="en-GB" sz="2900" dirty="0"/>
              <a:t> </a:t>
            </a:r>
            <a:r>
              <a:rPr lang="en-GB" sz="2900" dirty="0" smtClean="0"/>
              <a:t>- </a:t>
            </a:r>
            <a:r>
              <a:rPr lang="en-GB" sz="2900" dirty="0" err="1" smtClean="0"/>
              <a:t>lärgrupp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/>
              <a:t>Lifeline</a:t>
            </a:r>
          </a:p>
          <a:p>
            <a:pPr>
              <a:defRPr/>
            </a:pPr>
            <a:r>
              <a:rPr lang="en-GB" sz="2000" dirty="0" err="1"/>
              <a:t>Fyra</a:t>
            </a:r>
            <a:r>
              <a:rPr lang="en-GB" sz="2000" dirty="0"/>
              <a:t> </a:t>
            </a:r>
            <a:r>
              <a:rPr lang="en-GB" sz="2000" dirty="0" err="1"/>
              <a:t>rummaren</a:t>
            </a:r>
            <a:endParaRPr lang="en-GB" sz="2000" dirty="0"/>
          </a:p>
          <a:p>
            <a:pPr>
              <a:defRPr/>
            </a:pPr>
            <a:r>
              <a:rPr lang="en-GB" sz="2000" dirty="0" err="1"/>
              <a:t>Lärkontrakt</a:t>
            </a:r>
            <a:r>
              <a:rPr lang="en-GB" sz="2000" dirty="0"/>
              <a:t> (F1-5</a:t>
            </a:r>
            <a:r>
              <a:rPr lang="en-GB" sz="2000" dirty="0" smtClean="0"/>
              <a:t>)</a:t>
            </a:r>
          </a:p>
          <a:p>
            <a:pPr>
              <a:defRPr/>
            </a:pPr>
            <a:r>
              <a:rPr lang="en-GB" sz="2000" dirty="0" err="1"/>
              <a:t>Coachande</a:t>
            </a:r>
            <a:r>
              <a:rPr lang="en-GB" sz="2000" dirty="0"/>
              <a:t> </a:t>
            </a:r>
            <a:r>
              <a:rPr lang="en-GB" sz="2000" dirty="0" err="1" smtClean="0"/>
              <a:t>samtal</a:t>
            </a:r>
            <a:endParaRPr lang="en-GB" sz="2000" dirty="0"/>
          </a:p>
          <a:p>
            <a:pPr>
              <a:defRPr/>
            </a:pPr>
            <a:r>
              <a:rPr lang="en-GB" sz="2000" dirty="0" err="1"/>
              <a:t>Reflekterande</a:t>
            </a:r>
            <a:r>
              <a:rPr lang="en-GB" sz="2000" dirty="0"/>
              <a:t> </a:t>
            </a:r>
            <a:r>
              <a:rPr lang="en-GB" sz="2000" dirty="0" err="1"/>
              <a:t>samtal</a:t>
            </a:r>
            <a:endParaRPr lang="en-GB" sz="2000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6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”Reflekterande samtal”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v-SE" sz="2000" dirty="0"/>
              <a:t>Du presenterar var du är i ditt lärande.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i="1" dirty="0" smtClean="0"/>
              <a:t>(</a:t>
            </a:r>
            <a:r>
              <a:rPr lang="sv-SE" sz="2000" i="1" dirty="0"/>
              <a:t>Alla sitter med ryggen emot.)</a:t>
            </a:r>
          </a:p>
          <a:p>
            <a:pPr>
              <a:defRPr/>
            </a:pPr>
            <a:r>
              <a:rPr lang="sv-SE" sz="2000" dirty="0"/>
              <a:t>De andra diskuterar och reflekterar kring vad du sagt</a:t>
            </a:r>
            <a:r>
              <a:rPr lang="sv-SE" sz="2000" dirty="0" smtClean="0"/>
              <a:t>.</a:t>
            </a:r>
            <a:br>
              <a:rPr lang="sv-SE" sz="2000" dirty="0" smtClean="0"/>
            </a:br>
            <a:r>
              <a:rPr lang="sv-SE" sz="2000" i="1" dirty="0" smtClean="0"/>
              <a:t>(</a:t>
            </a:r>
            <a:r>
              <a:rPr lang="sv-SE" sz="2000" i="1" dirty="0"/>
              <a:t>Vända mot varandra. Du sitter utanför -ryggen emot.)</a:t>
            </a:r>
          </a:p>
          <a:p>
            <a:pPr>
              <a:defRPr/>
            </a:pPr>
            <a:r>
              <a:rPr lang="sv-SE" sz="2000" dirty="0"/>
              <a:t>Du reflekterar kring vad som blivit sagt.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i="1" dirty="0" smtClean="0"/>
              <a:t>(</a:t>
            </a:r>
            <a:r>
              <a:rPr lang="sv-SE" sz="2000" i="1" dirty="0"/>
              <a:t>Vänd dig mot ringen.)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7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 smtClean="0"/>
              <a:t>Handledarens roll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2000" dirty="0"/>
              <a:t>Initialt säkra strukturen. </a:t>
            </a:r>
            <a:endParaRPr lang="sv-SE" sz="2000" dirty="0" smtClean="0"/>
          </a:p>
          <a:p>
            <a:pPr lvl="1">
              <a:defRPr/>
            </a:pPr>
            <a:r>
              <a:rPr lang="sv-SE" sz="2000" dirty="0" smtClean="0"/>
              <a:t>Hjälpa </a:t>
            </a:r>
            <a:r>
              <a:rPr lang="sv-SE" sz="2000" dirty="0"/>
              <a:t>gruppen fördela tiden och göra en prioritering. </a:t>
            </a:r>
            <a:endParaRPr lang="sv-SE" sz="2000" dirty="0" smtClean="0"/>
          </a:p>
          <a:p>
            <a:pPr lvl="1">
              <a:defRPr/>
            </a:pPr>
            <a:r>
              <a:rPr lang="sv-SE" sz="2000" dirty="0" smtClean="0"/>
              <a:t>Säkra </a:t>
            </a:r>
            <a:r>
              <a:rPr lang="sv-SE" sz="2000" dirty="0"/>
              <a:t>att agendan, tiderna och ämnena följs.</a:t>
            </a:r>
          </a:p>
          <a:p>
            <a:pPr>
              <a:defRPr/>
            </a:pPr>
            <a:r>
              <a:rPr lang="sv-SE" sz="2000" dirty="0"/>
              <a:t>Följa processen. </a:t>
            </a:r>
            <a:endParaRPr lang="sv-SE" sz="2000" dirty="0" smtClean="0"/>
          </a:p>
          <a:p>
            <a:pPr lvl="1">
              <a:defRPr/>
            </a:pPr>
            <a:r>
              <a:rPr lang="sv-SE" sz="2000" dirty="0" smtClean="0"/>
              <a:t>Spegla/utmana </a:t>
            </a:r>
            <a:r>
              <a:rPr lang="sv-SE" sz="2000" dirty="0"/>
              <a:t>när så </a:t>
            </a:r>
            <a:r>
              <a:rPr lang="sv-SE" sz="2000" dirty="0" smtClean="0"/>
              <a:t>krävs/önskas.</a:t>
            </a:r>
          </a:p>
          <a:p>
            <a:pPr lvl="1">
              <a:defRPr/>
            </a:pPr>
            <a:r>
              <a:rPr lang="sv-SE" sz="2000" dirty="0" smtClean="0"/>
              <a:t>Säkra </a:t>
            </a:r>
            <a:r>
              <a:rPr lang="sv-SE" sz="2000" dirty="0"/>
              <a:t>förflyttning </a:t>
            </a:r>
            <a:r>
              <a:rPr lang="sv-SE" sz="2000" dirty="0" smtClean="0"/>
              <a:t>framåt.</a:t>
            </a:r>
          </a:p>
          <a:p>
            <a:pPr lvl="1">
              <a:defRPr/>
            </a:pPr>
            <a:r>
              <a:rPr lang="sv-SE" sz="2000" dirty="0" smtClean="0"/>
              <a:t>Stötta </a:t>
            </a:r>
            <a:r>
              <a:rPr lang="sv-SE" sz="2000" dirty="0"/>
              <a:t>vid behov.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0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Teori/pedagogik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000" dirty="0" err="1"/>
              <a:t>Lärande</a:t>
            </a:r>
            <a:r>
              <a:rPr lang="en-GB" sz="2000" dirty="0"/>
              <a:t> </a:t>
            </a:r>
            <a:r>
              <a:rPr lang="en-GB" sz="2000" dirty="0" err="1"/>
              <a:t>organisationer</a:t>
            </a:r>
            <a:r>
              <a:rPr lang="en-GB" sz="2000" dirty="0"/>
              <a:t>, Action Reflection Learning </a:t>
            </a:r>
            <a:r>
              <a:rPr lang="en-GB" sz="2000" i="1" dirty="0"/>
              <a:t>(</a:t>
            </a:r>
            <a:r>
              <a:rPr lang="en-GB" sz="2000" i="1" dirty="0" err="1"/>
              <a:t>MiL</a:t>
            </a:r>
            <a:r>
              <a:rPr lang="en-GB" sz="2000" i="1" dirty="0"/>
              <a:t>), </a:t>
            </a:r>
            <a:r>
              <a:rPr lang="en-GB" sz="2000" i="1" dirty="0" smtClean="0"/>
              <a:t/>
            </a:r>
            <a:br>
              <a:rPr lang="en-GB" sz="2000" i="1" dirty="0" smtClean="0"/>
            </a:br>
            <a:r>
              <a:rPr lang="en-GB" sz="2000" dirty="0" err="1" smtClean="0"/>
              <a:t>Problembaserad</a:t>
            </a:r>
            <a:r>
              <a:rPr lang="en-GB" sz="2000" dirty="0" smtClean="0"/>
              <a:t> </a:t>
            </a:r>
            <a:r>
              <a:rPr lang="en-GB" sz="2000" dirty="0" err="1"/>
              <a:t>inlärning</a:t>
            </a:r>
            <a:r>
              <a:rPr lang="en-GB" sz="2000" dirty="0"/>
              <a:t>, Learning in a </a:t>
            </a:r>
            <a:r>
              <a:rPr lang="en-GB" sz="2000" dirty="0" smtClean="0"/>
              <a:t>group, </a:t>
            </a:r>
            <a:r>
              <a:rPr lang="en-GB" sz="2000" i="1" dirty="0" smtClean="0"/>
              <a:t>Peter </a:t>
            </a:r>
            <a:r>
              <a:rPr lang="en-GB" sz="2000" i="1" dirty="0" err="1" smtClean="0"/>
              <a:t>Senge</a:t>
            </a:r>
            <a:endParaRPr lang="en-GB" sz="2000" i="1" dirty="0" smtClean="0"/>
          </a:p>
          <a:p>
            <a:pPr>
              <a:defRPr/>
            </a:pPr>
            <a:r>
              <a:rPr lang="en-GB" sz="2000" dirty="0" err="1" smtClean="0"/>
              <a:t>Självstyrt</a:t>
            </a:r>
            <a:r>
              <a:rPr lang="en-GB" sz="2000" dirty="0" smtClean="0"/>
              <a:t> </a:t>
            </a:r>
            <a:r>
              <a:rPr lang="en-GB" sz="2000" dirty="0" err="1"/>
              <a:t>lärande</a:t>
            </a:r>
            <a:r>
              <a:rPr lang="en-GB" sz="2000" dirty="0"/>
              <a:t> </a:t>
            </a:r>
            <a:r>
              <a:rPr lang="en-GB" sz="2000" dirty="0" smtClean="0"/>
              <a:t>– </a:t>
            </a:r>
            <a:r>
              <a:rPr lang="en-GB" sz="2000" dirty="0" err="1" smtClean="0"/>
              <a:t>när</a:t>
            </a:r>
            <a:r>
              <a:rPr lang="en-GB" sz="2000" dirty="0" smtClean="0"/>
              <a:t> </a:t>
            </a:r>
            <a:r>
              <a:rPr lang="en-GB" sz="2000" dirty="0" err="1"/>
              <a:t>katederna</a:t>
            </a:r>
            <a:r>
              <a:rPr lang="en-GB" sz="2000" dirty="0"/>
              <a:t> </a:t>
            </a:r>
            <a:r>
              <a:rPr lang="en-GB" sz="2000" dirty="0" err="1"/>
              <a:t>inte</a:t>
            </a:r>
            <a:r>
              <a:rPr lang="en-GB" sz="2000" dirty="0"/>
              <a:t> </a:t>
            </a:r>
            <a:r>
              <a:rPr lang="en-GB" sz="2000" dirty="0" err="1"/>
              <a:t>räcker</a:t>
            </a:r>
            <a:r>
              <a:rPr lang="en-GB" sz="2000" dirty="0"/>
              <a:t> till</a:t>
            </a:r>
            <a:r>
              <a:rPr lang="en-GB" sz="2000" dirty="0" smtClean="0"/>
              <a:t>. </a:t>
            </a:r>
            <a:br>
              <a:rPr lang="en-GB" sz="2000" dirty="0" smtClean="0"/>
            </a:br>
            <a:r>
              <a:rPr lang="en-GB" sz="2000" i="1" dirty="0" err="1" smtClean="0"/>
              <a:t>Jörgen</a:t>
            </a:r>
            <a:r>
              <a:rPr lang="en-GB" sz="2000" i="1" dirty="0" smtClean="0"/>
              <a:t> </a:t>
            </a:r>
            <a:r>
              <a:rPr lang="en-GB" sz="2000" i="1" dirty="0"/>
              <a:t>Hansson </a:t>
            </a:r>
            <a:r>
              <a:rPr lang="en-GB" sz="2000" i="1" dirty="0" smtClean="0"/>
              <a:t>(</a:t>
            </a:r>
            <a:r>
              <a:rPr lang="en-GB" sz="2000" i="1" dirty="0"/>
              <a:t>Kenneth </a:t>
            </a:r>
            <a:r>
              <a:rPr lang="en-GB" sz="2000" i="1" dirty="0" err="1"/>
              <a:t>Wiberg</a:t>
            </a:r>
            <a:r>
              <a:rPr lang="en-GB" sz="2000" i="1" dirty="0"/>
              <a:t>, Hans Frick, Helga </a:t>
            </a:r>
            <a:r>
              <a:rPr lang="en-GB" sz="2000" i="1" dirty="0" err="1"/>
              <a:t>Glimsér</a:t>
            </a:r>
            <a:r>
              <a:rPr lang="en-GB" sz="2000" i="1" dirty="0"/>
              <a:t> </a:t>
            </a:r>
            <a:r>
              <a:rPr lang="en-GB" sz="2000" i="1" dirty="0" err="1"/>
              <a:t>och</a:t>
            </a:r>
            <a:r>
              <a:rPr lang="en-GB" sz="2000" i="1" dirty="0"/>
              <a:t> Nanette </a:t>
            </a:r>
            <a:r>
              <a:rPr lang="en-GB" sz="2000" i="1" dirty="0" err="1" smtClean="0"/>
              <a:t>Wolter</a:t>
            </a:r>
            <a:r>
              <a:rPr lang="en-GB" sz="2000" i="1" dirty="0" smtClean="0"/>
              <a:t>)</a:t>
            </a:r>
          </a:p>
          <a:p>
            <a:pPr>
              <a:defRPr/>
            </a:pPr>
            <a:r>
              <a:rPr lang="en-GB" sz="2000" dirty="0" err="1" smtClean="0"/>
              <a:t>Från</a:t>
            </a:r>
            <a:r>
              <a:rPr lang="en-GB" sz="2000" dirty="0" smtClean="0"/>
              <a:t> </a:t>
            </a:r>
            <a:r>
              <a:rPr lang="en-GB" sz="2000" dirty="0" err="1"/>
              <a:t>lärarstyrt</a:t>
            </a:r>
            <a:r>
              <a:rPr lang="en-GB" sz="2000" dirty="0"/>
              <a:t> till </a:t>
            </a:r>
            <a:r>
              <a:rPr lang="en-GB" sz="2000" dirty="0" err="1"/>
              <a:t>motivationsstyrt</a:t>
            </a:r>
            <a:r>
              <a:rPr lang="en-GB" sz="2000" dirty="0"/>
              <a:t> </a:t>
            </a:r>
            <a:r>
              <a:rPr lang="en-GB" sz="2000" dirty="0" err="1" smtClean="0"/>
              <a:t>lärande</a:t>
            </a:r>
            <a:endParaRPr lang="en-GB" sz="2000" dirty="0"/>
          </a:p>
          <a:p>
            <a:pPr>
              <a:defRPr/>
            </a:pPr>
            <a:r>
              <a:rPr lang="en-GB" sz="2000" dirty="0"/>
              <a:t>SSL </a:t>
            </a:r>
            <a:r>
              <a:rPr lang="en-GB" sz="2000" dirty="0" err="1"/>
              <a:t>på</a:t>
            </a:r>
            <a:r>
              <a:rPr lang="en-GB" sz="2000" dirty="0"/>
              <a:t> IKEA: “Me today –me tomorrow</a:t>
            </a:r>
            <a:r>
              <a:rPr lang="en-GB" sz="2000" dirty="0" smtClean="0"/>
              <a:t>”</a:t>
            </a:r>
            <a:br>
              <a:rPr lang="en-GB" sz="2000" dirty="0" smtClean="0"/>
            </a:br>
            <a:r>
              <a:rPr lang="en-GB" sz="2000" i="1" dirty="0" smtClean="0"/>
              <a:t>“</a:t>
            </a:r>
            <a:r>
              <a:rPr lang="en-GB" sz="2000" i="1" dirty="0"/>
              <a:t>I want to be a learning being”.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10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7518482" y="28053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407652" y="42838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203281" y="44368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8078698" y="2692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21" y="2163650"/>
            <a:ext cx="3366001" cy="254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6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900" dirty="0" smtClean="0"/>
              <a:t>Utgångpunkt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sv-SE" sz="2000" dirty="0" err="1" smtClean="0"/>
              <a:t>Alla</a:t>
            </a:r>
            <a:r>
              <a:rPr lang="en-GB" altLang="sv-SE" sz="2000" dirty="0" smtClean="0"/>
              <a:t> </a:t>
            </a:r>
            <a:r>
              <a:rPr lang="en-GB" altLang="sv-SE" sz="2000" dirty="0" err="1"/>
              <a:t>har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ett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behov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av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</a:t>
            </a:r>
            <a:r>
              <a:rPr lang="en-GB" altLang="sv-SE" sz="2000" dirty="0"/>
              <a:t>.</a:t>
            </a:r>
          </a:p>
          <a:p>
            <a:pPr>
              <a:buFontTx/>
              <a:buChar char="•"/>
            </a:pPr>
            <a:r>
              <a:rPr lang="en-GB" altLang="sv-SE" sz="2000" dirty="0" err="1" smtClean="0"/>
              <a:t>Alla</a:t>
            </a:r>
            <a:r>
              <a:rPr lang="en-GB" altLang="sv-SE" sz="2000" dirty="0" smtClean="0"/>
              <a:t> </a:t>
            </a:r>
            <a:r>
              <a:rPr lang="en-GB" altLang="sv-SE" sz="2000" dirty="0"/>
              <a:t>tar </a:t>
            </a:r>
            <a:r>
              <a:rPr lang="en-GB" altLang="sv-SE" sz="2000" dirty="0" err="1"/>
              <a:t>ansvar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för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sitt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eget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lärande</a:t>
            </a:r>
            <a:r>
              <a:rPr lang="en-GB" altLang="sv-SE" sz="2000" dirty="0"/>
              <a:t>.</a:t>
            </a:r>
          </a:p>
          <a:p>
            <a:pPr>
              <a:buFontTx/>
              <a:buChar char="•"/>
            </a:pPr>
            <a:r>
              <a:rPr lang="en-GB" altLang="sv-SE" sz="2000" dirty="0" err="1"/>
              <a:t>Medvetet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och</a:t>
            </a:r>
            <a:r>
              <a:rPr lang="en-GB" altLang="sv-SE" sz="2000" dirty="0"/>
              <a:t> </a:t>
            </a:r>
            <a:r>
              <a:rPr lang="en-GB" altLang="sv-SE" sz="2000" dirty="0" err="1"/>
              <a:t>meningsfullt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lärande</a:t>
            </a:r>
            <a:r>
              <a:rPr lang="en-GB" altLang="sv-SE" sz="2000" dirty="0"/>
              <a:t> </a:t>
            </a:r>
            <a:r>
              <a:rPr lang="en-GB" altLang="sv-SE" sz="2000" dirty="0" err="1"/>
              <a:t>i</a:t>
            </a:r>
            <a:r>
              <a:rPr lang="en-GB" altLang="sv-SE" sz="2000" dirty="0"/>
              <a:t> </a:t>
            </a:r>
            <a:r>
              <a:rPr lang="en-GB" altLang="sv-SE" sz="2000" dirty="0" err="1"/>
              <a:t>vardagen</a:t>
            </a:r>
            <a:r>
              <a:rPr lang="en-GB" altLang="sv-SE" sz="2000" dirty="0"/>
              <a:t>.</a:t>
            </a:r>
          </a:p>
          <a:p>
            <a:pPr>
              <a:buFontTx/>
              <a:buChar char="•"/>
            </a:pPr>
            <a:r>
              <a:rPr lang="en-GB" altLang="sv-SE" sz="2000" dirty="0" err="1"/>
              <a:t>Individuellt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lärande</a:t>
            </a:r>
            <a:r>
              <a:rPr lang="en-GB" altLang="sv-SE" sz="2000" dirty="0"/>
              <a:t> </a:t>
            </a:r>
            <a:r>
              <a:rPr lang="en-GB" altLang="sv-SE" sz="2000" dirty="0" err="1"/>
              <a:t>tillsammans</a:t>
            </a:r>
            <a:r>
              <a:rPr lang="en-GB" altLang="sv-SE" sz="2000" dirty="0"/>
              <a:t> med </a:t>
            </a:r>
            <a:r>
              <a:rPr lang="en-GB" altLang="sv-SE" sz="2000" dirty="0" err="1"/>
              <a:t>andra</a:t>
            </a:r>
            <a:r>
              <a:rPr lang="en-GB" altLang="sv-SE" sz="2000" dirty="0"/>
              <a:t>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61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/>
              <a:t>SSL </a:t>
            </a:r>
            <a:r>
              <a:rPr lang="en-GB" sz="2900" dirty="0" err="1"/>
              <a:t>pedagogiken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/>
              <a:t>F 1 </a:t>
            </a:r>
            <a:r>
              <a:rPr lang="en-GB" sz="2000" dirty="0" err="1"/>
              <a:t>Var</a:t>
            </a:r>
            <a:r>
              <a:rPr lang="en-GB" sz="2000" dirty="0"/>
              <a:t> </a:t>
            </a:r>
            <a:r>
              <a:rPr lang="en-GB" sz="2000" dirty="0" err="1"/>
              <a:t>har</a:t>
            </a:r>
            <a:r>
              <a:rPr lang="en-GB" sz="2000" dirty="0"/>
              <a:t> jag </a:t>
            </a:r>
            <a:r>
              <a:rPr lang="en-GB" sz="2000" dirty="0" err="1"/>
              <a:t>varit</a:t>
            </a:r>
            <a:r>
              <a:rPr lang="en-GB" sz="2000" dirty="0"/>
              <a:t>? </a:t>
            </a:r>
            <a:r>
              <a:rPr lang="en-GB" sz="2000" dirty="0" err="1"/>
              <a:t>Hur</a:t>
            </a:r>
            <a:r>
              <a:rPr lang="en-GB" sz="2000" dirty="0"/>
              <a:t> </a:t>
            </a:r>
            <a:r>
              <a:rPr lang="en-GB" sz="2000" dirty="0" err="1"/>
              <a:t>kom</a:t>
            </a:r>
            <a:r>
              <a:rPr lang="en-GB" sz="2000" dirty="0"/>
              <a:t> jag hit?</a:t>
            </a:r>
          </a:p>
          <a:p>
            <a:pPr>
              <a:defRPr/>
            </a:pPr>
            <a:r>
              <a:rPr lang="en-GB" sz="2000" dirty="0"/>
              <a:t>F 2 </a:t>
            </a:r>
            <a:r>
              <a:rPr lang="en-GB" sz="2000" dirty="0" err="1"/>
              <a:t>Var</a:t>
            </a:r>
            <a:r>
              <a:rPr lang="en-GB" sz="2000" dirty="0"/>
              <a:t> </a:t>
            </a:r>
            <a:r>
              <a:rPr lang="en-GB" sz="2000" dirty="0" err="1"/>
              <a:t>befinner</a:t>
            </a:r>
            <a:r>
              <a:rPr lang="en-GB" sz="2000" dirty="0"/>
              <a:t> jag </a:t>
            </a:r>
            <a:r>
              <a:rPr lang="en-GB" sz="2000" dirty="0" err="1"/>
              <a:t>mig</a:t>
            </a:r>
            <a:r>
              <a:rPr lang="en-GB" sz="2000" dirty="0"/>
              <a:t> nu?</a:t>
            </a:r>
          </a:p>
          <a:p>
            <a:pPr>
              <a:defRPr/>
            </a:pPr>
            <a:r>
              <a:rPr lang="en-GB" sz="2000" dirty="0"/>
              <a:t>F 3 </a:t>
            </a:r>
            <a:r>
              <a:rPr lang="en-GB" sz="2000" dirty="0" err="1"/>
              <a:t>Vart</a:t>
            </a:r>
            <a:r>
              <a:rPr lang="en-GB" sz="2000" dirty="0"/>
              <a:t> </a:t>
            </a:r>
            <a:r>
              <a:rPr lang="en-GB" sz="2000" dirty="0" err="1"/>
              <a:t>vill</a:t>
            </a:r>
            <a:r>
              <a:rPr lang="en-GB" sz="2000" dirty="0"/>
              <a:t> jag?  </a:t>
            </a:r>
          </a:p>
          <a:p>
            <a:pPr>
              <a:defRPr/>
            </a:pPr>
            <a:r>
              <a:rPr lang="en-GB" sz="2000" dirty="0"/>
              <a:t>F 4 </a:t>
            </a:r>
            <a:r>
              <a:rPr lang="en-GB" sz="2000" dirty="0" err="1"/>
              <a:t>Hur</a:t>
            </a:r>
            <a:r>
              <a:rPr lang="en-GB" sz="2000" dirty="0"/>
              <a:t> </a:t>
            </a:r>
            <a:r>
              <a:rPr lang="en-GB" sz="2000" dirty="0" err="1"/>
              <a:t>kommer</a:t>
            </a:r>
            <a:r>
              <a:rPr lang="en-GB" sz="2000" dirty="0"/>
              <a:t> jag </a:t>
            </a:r>
            <a:r>
              <a:rPr lang="en-GB" sz="2000" dirty="0" err="1"/>
              <a:t>dit</a:t>
            </a:r>
            <a:r>
              <a:rPr lang="en-GB" sz="2000" dirty="0"/>
              <a:t>?</a:t>
            </a:r>
          </a:p>
          <a:p>
            <a:pPr>
              <a:defRPr/>
            </a:pPr>
            <a:r>
              <a:rPr lang="en-GB" sz="2000" dirty="0"/>
              <a:t>F 5 </a:t>
            </a:r>
            <a:r>
              <a:rPr lang="en-GB" sz="2000" dirty="0" err="1"/>
              <a:t>Hur</a:t>
            </a:r>
            <a:r>
              <a:rPr lang="en-GB" sz="2000" dirty="0"/>
              <a:t> vet jag </a:t>
            </a:r>
            <a:r>
              <a:rPr lang="en-GB" sz="2000" dirty="0" err="1"/>
              <a:t>när</a:t>
            </a:r>
            <a:r>
              <a:rPr lang="en-GB" sz="2000" dirty="0"/>
              <a:t> jag </a:t>
            </a:r>
            <a:r>
              <a:rPr lang="en-GB" sz="2000" dirty="0" err="1"/>
              <a:t>är</a:t>
            </a:r>
            <a:r>
              <a:rPr lang="en-GB" sz="2000" dirty="0"/>
              <a:t> </a:t>
            </a:r>
            <a:r>
              <a:rPr lang="en-GB" sz="2000" dirty="0" err="1"/>
              <a:t>framme</a:t>
            </a:r>
            <a:r>
              <a:rPr lang="en-GB" sz="2000" dirty="0"/>
              <a:t>?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0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Självstyrt lärande (SSL)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sv-SE" sz="2000" dirty="0"/>
              <a:t>SSL </a:t>
            </a:r>
            <a:r>
              <a:rPr lang="en-GB" altLang="sv-SE" sz="2000" dirty="0" err="1"/>
              <a:t>är</a:t>
            </a:r>
            <a:r>
              <a:rPr lang="en-GB" altLang="sv-SE" sz="2000" dirty="0"/>
              <a:t> en </a:t>
            </a:r>
            <a:r>
              <a:rPr lang="en-GB" altLang="sv-SE" sz="2000" dirty="0" err="1"/>
              <a:t>struktur</a:t>
            </a:r>
            <a:r>
              <a:rPr lang="en-GB" altLang="sv-SE" sz="2000" dirty="0"/>
              <a:t> - </a:t>
            </a:r>
            <a:r>
              <a:rPr lang="en-GB" altLang="sv-SE" sz="2000" dirty="0" err="1"/>
              <a:t>ett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glas</a:t>
            </a:r>
            <a:r>
              <a:rPr lang="en-GB" altLang="sv-SE" sz="2000" dirty="0"/>
              <a:t> </a:t>
            </a:r>
            <a:r>
              <a:rPr lang="en-GB" altLang="sv-SE" sz="2000" dirty="0" err="1"/>
              <a:t>som</a:t>
            </a:r>
            <a:r>
              <a:rPr lang="en-GB" altLang="sv-SE" sz="2000" dirty="0"/>
              <a:t> </a:t>
            </a:r>
            <a:br>
              <a:rPr lang="en-GB" altLang="sv-SE" sz="2000" dirty="0"/>
            </a:br>
            <a:r>
              <a:rPr lang="en-GB" altLang="sv-SE" sz="2000" dirty="0" err="1" smtClean="0"/>
              <a:t>kan</a:t>
            </a:r>
            <a:r>
              <a:rPr lang="en-GB" altLang="sv-SE" sz="2000" dirty="0" smtClean="0"/>
              <a:t> </a:t>
            </a:r>
            <a:r>
              <a:rPr lang="en-GB" altLang="sv-SE" sz="2000" dirty="0" err="1"/>
              <a:t>fyllas</a:t>
            </a:r>
            <a:r>
              <a:rPr lang="en-GB" altLang="sv-SE" sz="2000" dirty="0"/>
              <a:t> med </a:t>
            </a:r>
            <a:r>
              <a:rPr lang="en-GB" altLang="sv-SE" sz="2000" dirty="0" err="1"/>
              <a:t>nästan</a:t>
            </a:r>
            <a:r>
              <a:rPr lang="en-GB" altLang="sv-SE" sz="2000" dirty="0"/>
              <a:t> </a:t>
            </a:r>
            <a:r>
              <a:rPr lang="en-GB" altLang="sv-SE" sz="2000" dirty="0" err="1"/>
              <a:t>vad</a:t>
            </a:r>
            <a:r>
              <a:rPr lang="en-GB" altLang="sv-SE" sz="2000" dirty="0"/>
              <a:t> </a:t>
            </a:r>
            <a:r>
              <a:rPr lang="en-GB" altLang="sv-SE" sz="2000" dirty="0" err="1"/>
              <a:t>som</a:t>
            </a:r>
            <a:r>
              <a:rPr lang="en-GB" altLang="sv-SE" sz="2000" dirty="0"/>
              <a:t> </a:t>
            </a:r>
            <a:r>
              <a:rPr lang="en-GB" altLang="sv-SE" sz="2000" dirty="0" err="1" smtClean="0"/>
              <a:t>helst</a:t>
            </a:r>
            <a:r>
              <a:rPr lang="en-GB" altLang="sv-SE" sz="2000" dirty="0" smtClean="0"/>
              <a:t>.</a:t>
            </a:r>
            <a:endParaRPr lang="en-GB" altLang="sv-SE" sz="2000" dirty="0"/>
          </a:p>
          <a:p>
            <a:pPr marL="0" indent="0">
              <a:buNone/>
            </a:pPr>
            <a:r>
              <a:rPr lang="en-GB" altLang="sv-SE" sz="2000" dirty="0" smtClean="0"/>
              <a:t/>
            </a:r>
            <a:br>
              <a:rPr lang="en-GB" altLang="sv-SE" sz="2000" dirty="0" smtClean="0"/>
            </a:br>
            <a:r>
              <a:rPr lang="en-GB" altLang="sv-SE" sz="2000" dirty="0" smtClean="0"/>
              <a:t>I </a:t>
            </a:r>
            <a:r>
              <a:rPr lang="en-GB" altLang="sv-SE" sz="2000" dirty="0"/>
              <a:t>ML </a:t>
            </a:r>
            <a:r>
              <a:rPr lang="en-GB" altLang="sv-SE" sz="2000" dirty="0" err="1"/>
              <a:t>fokus</a:t>
            </a:r>
            <a:r>
              <a:rPr lang="en-GB" altLang="sv-SE" sz="2000" dirty="0"/>
              <a:t> </a:t>
            </a:r>
            <a:r>
              <a:rPr lang="en-GB" altLang="sv-SE" sz="2000" dirty="0" err="1"/>
              <a:t>på</a:t>
            </a:r>
            <a:r>
              <a:rPr lang="en-GB" altLang="sv-SE" sz="2000" dirty="0"/>
              <a:t> </a:t>
            </a:r>
            <a:r>
              <a:rPr lang="sv-SE" altLang="sv-SE" sz="2000" dirty="0"/>
              <a:t>kopplingen till en 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framtida </a:t>
            </a:r>
            <a:r>
              <a:rPr lang="sv-SE" altLang="sv-SE" sz="2000" dirty="0"/>
              <a:t>roll som chef/ledare!</a:t>
            </a:r>
            <a:endParaRPr lang="sv-SE" altLang="sv-SE" sz="2000" i="1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85" y="2046164"/>
            <a:ext cx="1439941" cy="214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9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sv-SE" dirty="0" smtClean="0"/>
              <a:t/>
            </a:r>
            <a:br>
              <a:rPr lang="en-GB" altLang="sv-SE" dirty="0" smtClean="0"/>
            </a:br>
            <a:r>
              <a:rPr lang="en-GB" altLang="sv-SE" sz="3200" dirty="0" smtClean="0"/>
              <a:t>SSL </a:t>
            </a:r>
            <a:r>
              <a:rPr lang="en-GB" altLang="sv-SE" sz="3200" dirty="0"/>
              <a:t>– </a:t>
            </a:r>
            <a:r>
              <a:rPr lang="en-GB" altLang="sv-SE" sz="3200" dirty="0" err="1"/>
              <a:t>momenten</a:t>
            </a:r>
            <a:r>
              <a:rPr lang="en-GB" altLang="sv-SE" dirty="0"/>
              <a:t/>
            </a:r>
            <a:br>
              <a:rPr lang="en-GB" alt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AutoNum type="arabicPeriod"/>
            </a:pPr>
            <a:r>
              <a:rPr lang="sv-SE" altLang="sv-SE" sz="2000" b="1" dirty="0"/>
              <a:t>Utforska </a:t>
            </a:r>
            <a:r>
              <a:rPr lang="sv-SE" altLang="sv-SE" sz="2000" dirty="0"/>
              <a:t>mina behov </a:t>
            </a:r>
          </a:p>
          <a:p>
            <a:pPr>
              <a:buFontTx/>
              <a:buAutoNum type="arabicPeriod"/>
            </a:pPr>
            <a:r>
              <a:rPr lang="sv-SE" altLang="sv-SE" sz="2000" b="1" dirty="0"/>
              <a:t>Planera </a:t>
            </a:r>
            <a:r>
              <a:rPr lang="sv-SE" altLang="sv-SE" sz="2000" dirty="0"/>
              <a:t>mitt lärande</a:t>
            </a:r>
          </a:p>
          <a:p>
            <a:pPr>
              <a:buFontTx/>
              <a:buAutoNum type="arabicPeriod"/>
            </a:pPr>
            <a:r>
              <a:rPr lang="sv-SE" altLang="sv-SE" sz="2000" b="1" dirty="0"/>
              <a:t>Lärkontrakt/utvecklingsplan</a:t>
            </a:r>
            <a:endParaRPr lang="sv-SE" altLang="sv-SE" sz="2000" dirty="0"/>
          </a:p>
          <a:p>
            <a:pPr>
              <a:buFontTx/>
              <a:buAutoNum type="arabicPeriod"/>
            </a:pPr>
            <a:r>
              <a:rPr lang="sv-SE" altLang="sv-SE" sz="2000" b="1" dirty="0"/>
              <a:t>Genomförande</a:t>
            </a:r>
            <a:r>
              <a:rPr lang="sv-SE" altLang="sv-SE" sz="2000" dirty="0"/>
              <a:t> </a:t>
            </a:r>
          </a:p>
          <a:p>
            <a:pPr>
              <a:buFontTx/>
              <a:buAutoNum type="arabicPeriod"/>
            </a:pPr>
            <a:r>
              <a:rPr lang="sv-SE" altLang="sv-SE" sz="2000" b="1" dirty="0"/>
              <a:t>Utvärdera</a:t>
            </a:r>
            <a:endParaRPr lang="en-GB" altLang="sv-SE" sz="2000" b="1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71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sv-SE" sz="2900" dirty="0" err="1"/>
              <a:t>Lärgrupper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sv-SE" sz="2000" dirty="0"/>
              <a:t>SSL </a:t>
            </a:r>
            <a:r>
              <a:rPr lang="en-GB" altLang="sv-SE" sz="2000" dirty="0" err="1"/>
              <a:t>pedagogiken</a:t>
            </a:r>
            <a:r>
              <a:rPr lang="en-GB" altLang="sv-SE" sz="2000" dirty="0"/>
              <a:t> </a:t>
            </a:r>
            <a:r>
              <a:rPr lang="en-GB" altLang="sv-SE" sz="2000" dirty="0" err="1"/>
              <a:t>är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plattformen</a:t>
            </a:r>
            <a:r>
              <a:rPr lang="en-GB" altLang="sv-SE" sz="2000" dirty="0"/>
              <a:t>. </a:t>
            </a:r>
          </a:p>
          <a:p>
            <a:r>
              <a:rPr lang="en-GB" altLang="sv-SE" sz="2000" dirty="0" err="1"/>
              <a:t>Stödjande</a:t>
            </a:r>
            <a:r>
              <a:rPr lang="en-GB" altLang="sv-SE" sz="2000" dirty="0"/>
              <a:t> </a:t>
            </a:r>
            <a:r>
              <a:rPr lang="en-GB" altLang="sv-SE" sz="2000" dirty="0" err="1"/>
              <a:t>struktur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för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lärandet</a:t>
            </a:r>
            <a:r>
              <a:rPr lang="en-GB" altLang="sv-SE" sz="2000" dirty="0"/>
              <a:t>. </a:t>
            </a:r>
          </a:p>
          <a:p>
            <a:r>
              <a:rPr lang="en-GB" altLang="sv-SE" sz="2000" dirty="0" err="1"/>
              <a:t>Individer</a:t>
            </a:r>
            <a:r>
              <a:rPr lang="en-GB" altLang="sv-SE" sz="2000" dirty="0"/>
              <a:t> </a:t>
            </a:r>
            <a:r>
              <a:rPr lang="en-GB" altLang="sv-SE" sz="2000" dirty="0" err="1"/>
              <a:t>stöttas</a:t>
            </a:r>
            <a:r>
              <a:rPr lang="en-GB" altLang="sv-SE" sz="2000" dirty="0"/>
              <a:t> </a:t>
            </a:r>
            <a:r>
              <a:rPr lang="en-GB" altLang="sv-SE" sz="2000" dirty="0" err="1"/>
              <a:t>och</a:t>
            </a:r>
            <a:r>
              <a:rPr lang="en-GB" altLang="sv-SE" sz="2000" dirty="0"/>
              <a:t> </a:t>
            </a:r>
            <a:r>
              <a:rPr lang="en-GB" altLang="sv-SE" sz="2000" dirty="0" err="1"/>
              <a:t>utmanas</a:t>
            </a:r>
            <a:r>
              <a:rPr lang="en-GB" altLang="sv-SE" sz="2000" dirty="0"/>
              <a:t> </a:t>
            </a:r>
            <a:r>
              <a:rPr lang="en-GB" altLang="sv-SE" sz="2000" dirty="0" err="1"/>
              <a:t>i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formulera</a:t>
            </a:r>
            <a:r>
              <a:rPr lang="en-GB" altLang="sv-SE" sz="2000" dirty="0"/>
              <a:t>, </a:t>
            </a:r>
            <a:r>
              <a:rPr lang="en-GB" altLang="sv-SE" sz="2000" dirty="0" err="1"/>
              <a:t>utveckla</a:t>
            </a:r>
            <a:r>
              <a:rPr lang="en-GB" altLang="sv-SE" sz="2000" dirty="0"/>
              <a:t> </a:t>
            </a:r>
            <a:r>
              <a:rPr lang="en-GB" altLang="sv-SE" sz="2000" dirty="0" err="1"/>
              <a:t>och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agera</a:t>
            </a:r>
            <a:r>
              <a:rPr lang="en-GB" altLang="sv-SE" sz="2000" dirty="0"/>
              <a:t> </a:t>
            </a:r>
            <a:r>
              <a:rPr lang="en-GB" altLang="sv-SE" sz="2000" dirty="0" err="1"/>
              <a:t>i</a:t>
            </a:r>
            <a:r>
              <a:rPr lang="en-GB" altLang="sv-SE" sz="2000" dirty="0"/>
              <a:t> </a:t>
            </a:r>
            <a:r>
              <a:rPr lang="en-GB" altLang="sv-SE" sz="2000" dirty="0" err="1"/>
              <a:t>enlighet</a:t>
            </a:r>
            <a:r>
              <a:rPr lang="en-GB" altLang="sv-SE" sz="2000" dirty="0"/>
              <a:t> med </a:t>
            </a:r>
            <a:r>
              <a:rPr lang="en-GB" altLang="sv-SE" sz="2000" dirty="0" err="1"/>
              <a:t>lärplanen</a:t>
            </a:r>
            <a:r>
              <a:rPr lang="en-GB" altLang="sv-SE" sz="2000" dirty="0"/>
              <a:t>.  </a:t>
            </a:r>
          </a:p>
          <a:p>
            <a:r>
              <a:rPr lang="en-GB" altLang="sv-SE" sz="2000" dirty="0"/>
              <a:t>“</a:t>
            </a:r>
            <a:r>
              <a:rPr lang="en-GB" altLang="sv-SE" sz="2000" dirty="0" err="1"/>
              <a:t>Lära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att</a:t>
            </a:r>
            <a:r>
              <a:rPr lang="en-GB" altLang="sv-SE" sz="2000" dirty="0"/>
              <a:t> </a:t>
            </a:r>
            <a:r>
              <a:rPr lang="en-GB" altLang="sv-SE" sz="2000" dirty="0" err="1"/>
              <a:t>lära</a:t>
            </a:r>
            <a:r>
              <a:rPr lang="en-GB" altLang="sv-SE" sz="2000" dirty="0"/>
              <a:t>” </a:t>
            </a:r>
            <a:r>
              <a:rPr lang="en-GB" altLang="sv-SE" sz="2000" dirty="0" err="1"/>
              <a:t>genom</a:t>
            </a:r>
            <a:r>
              <a:rPr lang="en-GB" altLang="sv-SE" sz="2000" dirty="0"/>
              <a:t> </a:t>
            </a:r>
            <a:r>
              <a:rPr lang="en-GB" altLang="sv-SE" sz="2000" dirty="0" err="1"/>
              <a:t>reflektion</a:t>
            </a:r>
            <a:r>
              <a:rPr lang="en-GB" altLang="sv-SE" sz="2000" dirty="0"/>
              <a:t>, dialog </a:t>
            </a:r>
            <a:r>
              <a:rPr lang="en-GB" altLang="sv-SE" sz="2000" dirty="0" err="1"/>
              <a:t>och</a:t>
            </a:r>
            <a:r>
              <a:rPr lang="en-GB" altLang="sv-SE" sz="2000" dirty="0"/>
              <a:t> </a:t>
            </a:r>
            <a:r>
              <a:rPr lang="en-GB" altLang="sv-SE" sz="2000" dirty="0" err="1"/>
              <a:t>aktiviteter</a:t>
            </a:r>
            <a:endParaRPr lang="sv-SE" sz="2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902" y="2133601"/>
            <a:ext cx="1174459" cy="106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2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 err="1"/>
              <a:t>Lärgrupp</a:t>
            </a:r>
            <a:r>
              <a:rPr lang="sv-SE" altLang="sv-SE" sz="2900" dirty="0"/>
              <a:t> i praktiken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sv-SE" sz="2000" dirty="0" err="1"/>
              <a:t>Grupper</a:t>
            </a:r>
            <a:r>
              <a:rPr lang="en-GB" altLang="sv-SE" sz="2000" dirty="0"/>
              <a:t> med </a:t>
            </a:r>
            <a:r>
              <a:rPr lang="en-GB" altLang="sv-SE" sz="2000" dirty="0" smtClean="0"/>
              <a:t>5 </a:t>
            </a:r>
            <a:r>
              <a:rPr lang="en-GB" altLang="sv-SE" sz="2000" dirty="0" err="1"/>
              <a:t>deltagare</a:t>
            </a:r>
            <a:r>
              <a:rPr lang="en-GB" altLang="sv-SE" sz="2000" dirty="0"/>
              <a:t> och en </a:t>
            </a:r>
            <a:r>
              <a:rPr lang="en-GB" altLang="sv-SE" sz="2000" dirty="0" err="1"/>
              <a:t>lärcoach</a:t>
            </a:r>
            <a:r>
              <a:rPr lang="en-GB" altLang="sv-SE" sz="2000" dirty="0"/>
              <a:t>.  </a:t>
            </a:r>
          </a:p>
          <a:p>
            <a:pPr>
              <a:defRPr/>
            </a:pPr>
            <a:r>
              <a:rPr lang="en-GB" altLang="sv-SE" sz="2000" smtClean="0"/>
              <a:t>4,5 </a:t>
            </a:r>
            <a:r>
              <a:rPr lang="en-GB" altLang="sv-SE" sz="2000" dirty="0" err="1"/>
              <a:t>månaders</a:t>
            </a:r>
            <a:r>
              <a:rPr lang="en-GB" altLang="sv-SE" sz="2000" dirty="0"/>
              <a:t> process med </a:t>
            </a:r>
            <a:r>
              <a:rPr lang="en-GB" altLang="sv-SE" sz="2000" dirty="0" err="1" smtClean="0"/>
              <a:t>sju</a:t>
            </a:r>
            <a:r>
              <a:rPr lang="en-GB" altLang="sv-SE" sz="2000" dirty="0" smtClean="0"/>
              <a:t> </a:t>
            </a:r>
            <a:r>
              <a:rPr lang="en-GB" altLang="sv-SE" sz="2000" dirty="0" err="1"/>
              <a:t>möten</a:t>
            </a:r>
            <a:r>
              <a:rPr lang="en-GB" altLang="sv-SE" sz="2000" dirty="0"/>
              <a:t> med </a:t>
            </a:r>
            <a:r>
              <a:rPr lang="en-GB" altLang="sv-SE" sz="2000" dirty="0" err="1"/>
              <a:t>lärgruppen</a:t>
            </a:r>
            <a:r>
              <a:rPr lang="en-GB" altLang="sv-SE" sz="2000" dirty="0"/>
              <a:t> </a:t>
            </a:r>
            <a:br>
              <a:rPr lang="en-GB" altLang="sv-SE" sz="2000" dirty="0"/>
            </a:br>
            <a:r>
              <a:rPr lang="en-GB" altLang="sv-SE" sz="2000" dirty="0"/>
              <a:t>och </a:t>
            </a:r>
            <a:r>
              <a:rPr lang="en-GB" altLang="sv-SE" sz="2000" dirty="0" err="1"/>
              <a:t>kontinuerliga</a:t>
            </a:r>
            <a:r>
              <a:rPr lang="en-GB" altLang="sv-SE" sz="2000" dirty="0"/>
              <a:t> </a:t>
            </a:r>
            <a:r>
              <a:rPr lang="en-GB" altLang="sv-SE" sz="2000" dirty="0" err="1"/>
              <a:t>möten</a:t>
            </a:r>
            <a:r>
              <a:rPr lang="en-GB" altLang="sv-SE" sz="2000" dirty="0"/>
              <a:t> med </a:t>
            </a:r>
            <a:r>
              <a:rPr lang="en-GB" altLang="sv-SE" sz="2000" dirty="0" err="1"/>
              <a:t>chefen</a:t>
            </a:r>
            <a:r>
              <a:rPr lang="en-GB" altLang="sv-SE" sz="2000" dirty="0"/>
              <a:t>. </a:t>
            </a:r>
          </a:p>
          <a:p>
            <a:endParaRPr lang="sv-SE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34" y="3947253"/>
            <a:ext cx="228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4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900" dirty="0"/>
              <a:t>Syftet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 err="1"/>
              <a:t>Lärande</a:t>
            </a:r>
            <a:r>
              <a:rPr lang="en-GB" sz="2000" dirty="0"/>
              <a:t> </a:t>
            </a:r>
            <a:r>
              <a:rPr lang="en-GB" sz="2000" dirty="0" err="1"/>
              <a:t>om</a:t>
            </a:r>
            <a:r>
              <a:rPr lang="en-GB" sz="2000" dirty="0"/>
              <a:t> </a:t>
            </a:r>
            <a:r>
              <a:rPr lang="en-GB" sz="2000" dirty="0" err="1"/>
              <a:t>mönster</a:t>
            </a:r>
            <a:r>
              <a:rPr lang="en-GB" sz="2000" dirty="0"/>
              <a:t> </a:t>
            </a:r>
            <a:r>
              <a:rPr lang="en-GB" sz="2000" dirty="0" err="1"/>
              <a:t>och</a:t>
            </a:r>
            <a:r>
              <a:rPr lang="en-GB" sz="2000" dirty="0"/>
              <a:t> hinder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tänkande</a:t>
            </a:r>
            <a:r>
              <a:rPr lang="en-GB" sz="2000" dirty="0"/>
              <a:t>, </a:t>
            </a:r>
            <a:r>
              <a:rPr lang="en-GB" sz="2000" dirty="0" err="1"/>
              <a:t>beteenden</a:t>
            </a:r>
            <a:r>
              <a:rPr lang="en-GB" sz="2000" dirty="0"/>
              <a:t>, </a:t>
            </a:r>
            <a:r>
              <a:rPr lang="en-GB" sz="2000" dirty="0" err="1"/>
              <a:t>beteenden</a:t>
            </a:r>
            <a:r>
              <a:rPr lang="en-GB" sz="2000" dirty="0"/>
              <a:t> </a:t>
            </a:r>
            <a:r>
              <a:rPr lang="en-GB" sz="2000" dirty="0" err="1"/>
              <a:t>och</a:t>
            </a:r>
            <a:r>
              <a:rPr lang="en-GB" sz="2000" dirty="0"/>
              <a:t> </a:t>
            </a:r>
            <a:r>
              <a:rPr lang="en-GB" sz="2000" dirty="0" err="1"/>
              <a:t>känslor</a:t>
            </a:r>
            <a:r>
              <a:rPr lang="en-GB" sz="2000" dirty="0"/>
              <a:t> – </a:t>
            </a:r>
            <a:r>
              <a:rPr lang="en-GB" sz="2000" dirty="0" err="1"/>
              <a:t>vad</a:t>
            </a:r>
            <a:r>
              <a:rPr lang="en-GB" sz="2000" dirty="0"/>
              <a:t> </a:t>
            </a:r>
            <a:r>
              <a:rPr lang="en-GB" sz="2000" dirty="0" err="1"/>
              <a:t>påverkar</a:t>
            </a:r>
            <a:r>
              <a:rPr lang="en-GB" sz="2000" dirty="0"/>
              <a:t> </a:t>
            </a:r>
            <a:r>
              <a:rPr lang="en-GB" sz="2000" dirty="0" err="1"/>
              <a:t>mig</a:t>
            </a:r>
            <a:r>
              <a:rPr lang="en-GB" sz="2000" dirty="0"/>
              <a:t>?</a:t>
            </a:r>
          </a:p>
          <a:p>
            <a:pPr>
              <a:defRPr/>
            </a:pPr>
            <a:r>
              <a:rPr lang="en-GB" sz="2000" dirty="0" err="1"/>
              <a:t>Dela</a:t>
            </a:r>
            <a:r>
              <a:rPr lang="en-GB" sz="2000" dirty="0"/>
              <a:t> </a:t>
            </a:r>
            <a:r>
              <a:rPr lang="en-GB" sz="2000" dirty="0" err="1"/>
              <a:t>erfarenheter</a:t>
            </a:r>
            <a:r>
              <a:rPr lang="en-GB" sz="2000" dirty="0"/>
              <a:t> </a:t>
            </a:r>
            <a:r>
              <a:rPr lang="en-GB" sz="2000" dirty="0" err="1"/>
              <a:t>och</a:t>
            </a:r>
            <a:r>
              <a:rPr lang="en-GB" sz="2000" dirty="0"/>
              <a:t> </a:t>
            </a:r>
            <a:r>
              <a:rPr lang="en-GB" sz="2000" dirty="0" err="1"/>
              <a:t>lyssna</a:t>
            </a:r>
            <a:r>
              <a:rPr lang="en-GB" sz="2000" dirty="0"/>
              <a:t> till </a:t>
            </a:r>
            <a:r>
              <a:rPr lang="en-GB" sz="2000" dirty="0" err="1"/>
              <a:t>andras</a:t>
            </a:r>
            <a:r>
              <a:rPr lang="en-GB" sz="2000" dirty="0"/>
              <a:t> </a:t>
            </a:r>
            <a:r>
              <a:rPr lang="en-GB" sz="2000" dirty="0" err="1"/>
              <a:t>erfarenhet</a:t>
            </a:r>
            <a:r>
              <a:rPr lang="en-GB" sz="2000" dirty="0"/>
              <a:t>. </a:t>
            </a:r>
          </a:p>
          <a:p>
            <a:pPr>
              <a:defRPr/>
            </a:pPr>
            <a:r>
              <a:rPr lang="en-GB" sz="2000" dirty="0" err="1"/>
              <a:t>Utmana</a:t>
            </a:r>
            <a:r>
              <a:rPr lang="en-GB" sz="2000" dirty="0"/>
              <a:t> </a:t>
            </a:r>
            <a:r>
              <a:rPr lang="en-GB" sz="2000" dirty="0" err="1"/>
              <a:t>oss</a:t>
            </a:r>
            <a:r>
              <a:rPr lang="en-GB" sz="2000" dirty="0"/>
              <a:t> </a:t>
            </a:r>
            <a:r>
              <a:rPr lang="en-GB" sz="2000" dirty="0" err="1"/>
              <a:t>själva</a:t>
            </a:r>
            <a:r>
              <a:rPr lang="en-GB" sz="2000" dirty="0"/>
              <a:t> </a:t>
            </a:r>
            <a:r>
              <a:rPr lang="en-GB" sz="2000" dirty="0" err="1"/>
              <a:t>att</a:t>
            </a:r>
            <a:r>
              <a:rPr lang="en-GB" sz="2000" dirty="0"/>
              <a:t> </a:t>
            </a:r>
            <a:r>
              <a:rPr lang="en-GB" sz="2000" dirty="0" err="1"/>
              <a:t>hitta</a:t>
            </a:r>
            <a:r>
              <a:rPr lang="en-GB" sz="2000" dirty="0"/>
              <a:t> </a:t>
            </a:r>
            <a:r>
              <a:rPr lang="en-GB" sz="2000" dirty="0" err="1"/>
              <a:t>nya</a:t>
            </a:r>
            <a:r>
              <a:rPr lang="en-GB" sz="2000" dirty="0"/>
              <a:t> </a:t>
            </a:r>
            <a:r>
              <a:rPr lang="en-GB" sz="2000" dirty="0" err="1"/>
              <a:t>sätt</a:t>
            </a:r>
            <a:r>
              <a:rPr lang="en-GB" sz="2000" dirty="0"/>
              <a:t> </a:t>
            </a:r>
            <a:r>
              <a:rPr lang="en-GB" sz="2000" dirty="0" err="1"/>
              <a:t>tänka</a:t>
            </a:r>
            <a:r>
              <a:rPr lang="en-GB" sz="2000" dirty="0"/>
              <a:t>, </a:t>
            </a:r>
            <a:r>
              <a:rPr lang="en-GB" sz="2000" dirty="0" err="1"/>
              <a:t>agera</a:t>
            </a:r>
            <a:r>
              <a:rPr lang="en-GB" sz="2000" dirty="0"/>
              <a:t> </a:t>
            </a:r>
            <a:r>
              <a:rPr lang="en-GB" sz="2000" dirty="0" err="1"/>
              <a:t>och</a:t>
            </a:r>
            <a:r>
              <a:rPr lang="en-GB" sz="2000" dirty="0"/>
              <a:t> </a:t>
            </a:r>
            <a:r>
              <a:rPr lang="en-GB" sz="2000" dirty="0" err="1"/>
              <a:t>arbeta</a:t>
            </a:r>
            <a:r>
              <a:rPr lang="en-GB" sz="2000" dirty="0"/>
              <a:t>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14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 err="1"/>
              <a:t>Struktur</a:t>
            </a:r>
            <a:r>
              <a:rPr lang="en-GB" sz="2900" dirty="0"/>
              <a:t> </a:t>
            </a:r>
            <a:r>
              <a:rPr lang="en-GB" sz="2900" dirty="0" smtClean="0"/>
              <a:t>- </a:t>
            </a:r>
            <a:r>
              <a:rPr lang="en-GB" sz="2900" dirty="0" err="1" smtClean="0"/>
              <a:t>lärgrupp</a:t>
            </a:r>
            <a:endParaRPr lang="sv-SE" sz="29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Check  </a:t>
            </a:r>
            <a:r>
              <a:rPr lang="sv-SE" sz="2000" dirty="0" smtClean="0"/>
              <a:t>in</a:t>
            </a:r>
          </a:p>
          <a:p>
            <a:r>
              <a:rPr lang="sv-SE" sz="2000" dirty="0" smtClean="0"/>
              <a:t>Sätta </a:t>
            </a:r>
            <a:r>
              <a:rPr lang="sv-SE" sz="2000" dirty="0"/>
              <a:t>agenda, fördela </a:t>
            </a:r>
            <a:r>
              <a:rPr lang="sv-SE" sz="2000" dirty="0" smtClean="0"/>
              <a:t>tid</a:t>
            </a:r>
          </a:p>
          <a:p>
            <a:r>
              <a:rPr lang="sv-SE" sz="2000" dirty="0" smtClean="0"/>
              <a:t>I </a:t>
            </a:r>
            <a:r>
              <a:rPr lang="sv-SE" sz="2000" dirty="0"/>
              <a:t>tankarna sedan sista  </a:t>
            </a:r>
            <a:r>
              <a:rPr lang="sv-SE" sz="2000" dirty="0" smtClean="0"/>
              <a:t>ML-tillfället</a:t>
            </a:r>
          </a:p>
          <a:p>
            <a:r>
              <a:rPr lang="sv-SE" sz="2000" dirty="0" smtClean="0"/>
              <a:t>Individuell </a:t>
            </a:r>
            <a:r>
              <a:rPr lang="sv-SE" sz="2000" dirty="0"/>
              <a:t>”Airtime”, reflektion  &amp; </a:t>
            </a:r>
            <a:r>
              <a:rPr lang="sv-SE" sz="2000" dirty="0" smtClean="0"/>
              <a:t>lärande</a:t>
            </a:r>
          </a:p>
          <a:p>
            <a:r>
              <a:rPr lang="sv-SE" sz="2000" dirty="0" smtClean="0"/>
              <a:t>Utcheckning</a:t>
            </a:r>
            <a:endParaRPr lang="sv-SE" sz="2000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974" y="5323827"/>
            <a:ext cx="897481" cy="6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28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d">
  <a:themeElements>
    <a:clrScheme name="Stad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Stad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tad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FB684D017EB44F8675DFBFFB7F0728" ma:contentTypeVersion="2" ma:contentTypeDescription="Skapa ett nytt dokument." ma:contentTypeScope="" ma:versionID="e8b62c5f4cf5d76236c4c48afdd126b5">
  <xsd:schema xmlns:xsd="http://www.w3.org/2001/XMLSchema" xmlns:xs="http://www.w3.org/2001/XMLSchema" xmlns:p="http://schemas.microsoft.com/office/2006/metadata/properties" xmlns:ns2="0e5f152c-d47e-41ec-9245-a24e07eab612" targetNamespace="http://schemas.microsoft.com/office/2006/metadata/properties" ma:root="true" ma:fieldsID="cb89452751bf436e75b18e5fe17ff00d" ns2:_="">
    <xsd:import namespace="0e5f152c-d47e-41ec-9245-a24e07eab6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f152c-d47e-41ec-9245-a24e07eab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54D183-2567-47B0-83FC-35622B068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5f152c-d47e-41ec-9245-a24e07eab6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524A5A-72F1-4040-83EE-1A18E49F2D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8847CF-DAA6-40EB-860E-691D35D4858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e5f152c-d47e-41ec-9245-a24e07eab61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Stad.thmx</Template>
  <TotalTime>563</TotalTime>
  <Words>341</Words>
  <Application>Microsoft Office PowerPoint</Application>
  <PresentationFormat>Bildspel på skärmen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Brush Script MT</vt:lpstr>
      <vt:lpstr>Calibri</vt:lpstr>
      <vt:lpstr>Calisto MT</vt:lpstr>
      <vt:lpstr>Cambria</vt:lpstr>
      <vt:lpstr>Stad</vt:lpstr>
      <vt:lpstr>Morgondagens Ledare  Självstyrt lärande (SSL) Lärgrupper Individuellt lärande tillsammans med andra  </vt:lpstr>
      <vt:lpstr>Utgångpunkt</vt:lpstr>
      <vt:lpstr>SSL pedagogiken</vt:lpstr>
      <vt:lpstr>Självstyrt lärande (SSL)</vt:lpstr>
      <vt:lpstr> SSL – momenten </vt:lpstr>
      <vt:lpstr>Lärgrupper</vt:lpstr>
      <vt:lpstr>Lärgrupp i praktiken</vt:lpstr>
      <vt:lpstr>Syftet</vt:lpstr>
      <vt:lpstr>Struktur - lärgrupp</vt:lpstr>
      <vt:lpstr>Förberedelser - lärgrupp</vt:lpstr>
      <vt:lpstr>Regler - lärgrupp</vt:lpstr>
      <vt:lpstr>Verktyg - lärgrupp</vt:lpstr>
      <vt:lpstr>”Reflekterande samtal”</vt:lpstr>
      <vt:lpstr>Handledarens roll</vt:lpstr>
      <vt:lpstr>Teori/pedagogik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Morgondagens Ledare  Självstyrt lärande (SSL) Lärgrupper Individuellt lärande tillsammans med andra  </dc:title>
  <dc:creator>Mikaela Käll</dc:creator>
  <cp:lastModifiedBy>Mikaela Käll</cp:lastModifiedBy>
  <cp:revision>72</cp:revision>
  <dcterms:created xsi:type="dcterms:W3CDTF">2016-06-07T09:39:27Z</dcterms:created>
  <dcterms:modified xsi:type="dcterms:W3CDTF">2019-02-14T09:22:43Z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0x0101002DFB684D017EB44F8675DFBFFB7F0728</vt:lpwstr>
  </property>
  <property fmtid="{D5CDD505-2E9C-101B-9397-08002B2CF9AE}" pid="3" name="Order">
    <vt:r8>1200</vt:r8>
  </property>
  <property fmtid="{D5CDD505-2E9C-101B-9397-08002B2CF9AE}" pid="4" name="Grupp">
    <vt:lpwstr>ML18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Dokumenttyp">
    <vt:lpwstr>Presentationsmaterial</vt:lpwstr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År">
    <vt:lpwstr>2018</vt:lpwstr>
  </property>
  <property fmtid="{D5CDD505-2E9C-101B-9397-08002B2CF9AE}" pid="11" name="TemplateUrl">
    <vt:lpwstr/>
  </property>
  <property fmtid="{D5CDD505-2E9C-101B-9397-08002B2CF9AE}" pid="12" name="ComplianceAssetId">
    <vt:lpwstr/>
  </property>
</Properties>
</file>